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Verdana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FD6"/>
    <a:srgbClr val="573543"/>
    <a:srgbClr val="4C004C"/>
    <a:srgbClr val="1C1C1C"/>
    <a:srgbClr val="640064"/>
    <a:srgbClr val="07353B"/>
    <a:srgbClr val="63AFBA"/>
    <a:srgbClr val="93F513"/>
    <a:srgbClr val="5F5F5F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0" autoAdjust="0"/>
  </p:normalViewPr>
  <p:slideViewPr>
    <p:cSldViewPr snapToGrid="0">
      <p:cViewPr varScale="1">
        <p:scale>
          <a:sx n="98" d="100"/>
          <a:sy n="98" d="100"/>
        </p:scale>
        <p:origin x="-917" y="-77"/>
      </p:cViewPr>
      <p:guideLst>
        <p:guide orient="horz" pos="1887"/>
        <p:guide orient="horz" pos="720"/>
        <p:guide orient="horz" pos="1438"/>
        <p:guide orient="horz" pos="3132"/>
        <p:guide orient="horz" pos="3954"/>
        <p:guide orient="horz" pos="4075"/>
        <p:guide orient="horz" pos="911"/>
        <p:guide orient="horz" pos="2755"/>
        <p:guide pos="3600"/>
        <p:guide pos="720"/>
        <p:guide pos="1440"/>
        <p:guide pos="2160"/>
        <p:guide pos="2880"/>
        <p:guide pos="4750"/>
        <p:guide pos="5040"/>
        <p:guide pos="359"/>
        <p:guide pos="53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57209-D67F-43CE-80B2-04333F50427D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18915-43BE-4FF7-91CA-82BB47E37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note to the trainer: This</a:t>
            </a:r>
            <a:r>
              <a:rPr lang="en-US" baseline="0" dirty="0" smtClean="0"/>
              <a:t> presentation is intended to give you a jumpstart. Please customize, add, and brand appropriately for your company and event.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0EF82D9C-7DDB-45D5-B443-F92E11F21E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>
          <a:xfrm>
            <a:off x="1011238" y="687388"/>
            <a:ext cx="2860675" cy="2144712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0EF82D9C-7DDB-45D5-B443-F92E11F21E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0EF82D9C-7DDB-45D5-B443-F92E11F21E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312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5875013E-7325-4383-B4E0-B9C54BB468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617029"/>
            <a:ext cx="9144000" cy="124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4712" y="1014984"/>
            <a:ext cx="5715000" cy="1261872"/>
          </a:xfrm>
        </p:spPr>
        <p:txBody>
          <a:bodyPr lIns="0" tIns="0" rIns="0" bIns="0" anchor="b" anchorCtr="0">
            <a:normAutofit/>
          </a:bodyPr>
          <a:lstStyle>
            <a:lvl1pPr algn="l"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632" y="2286000"/>
            <a:ext cx="5715000" cy="94183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2264" y="5968813"/>
            <a:ext cx="34443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1143000" y="402336"/>
            <a:ext cx="3200400" cy="1143000"/>
          </a:xfrm>
          <a:ln>
            <a:noFill/>
          </a:ln>
        </p:spPr>
        <p:txBody>
          <a:bodyPr anchor="ctr" anchorCtr="0">
            <a:normAutofit/>
          </a:bodyPr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add logo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581264" y="5109882"/>
            <a:ext cx="2266301" cy="1172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5803-38A6-4710-84DC-270B774C9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5803-38A6-4710-84DC-270B774C9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1747838"/>
            <a:ext cx="1280160" cy="731520"/>
          </a:xfrm>
          <a:solidFill>
            <a:schemeClr val="tx1">
              <a:lumMod val="75000"/>
              <a:lumOff val="2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txBody>
          <a:bodyPr lIns="122437" rIns="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71C82-2BE0-4285-A64F-896636C96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1844169" y="1747838"/>
            <a:ext cx="6723570" cy="731520"/>
          </a:xfr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txBody>
          <a:bodyPr lIns="182880" rIns="0" anchor="ctr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69913" y="2532063"/>
            <a:ext cx="1280160" cy="731520"/>
          </a:xfrm>
          <a:solidFill>
            <a:schemeClr val="tx1">
              <a:lumMod val="75000"/>
              <a:lumOff val="2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txBody>
          <a:bodyPr lIns="122437" rIns="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844169" y="2532063"/>
            <a:ext cx="6723570" cy="731520"/>
          </a:xfr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txBody>
          <a:bodyPr lIns="182880" rIns="0" anchor="ctr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569913" y="3316288"/>
            <a:ext cx="1280160" cy="731520"/>
          </a:xfrm>
          <a:solidFill>
            <a:schemeClr val="tx1">
              <a:lumMod val="75000"/>
              <a:lumOff val="2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txBody>
          <a:bodyPr lIns="122437" rIns="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844169" y="3316288"/>
            <a:ext cx="6723570" cy="731520"/>
          </a:xfr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txBody>
          <a:bodyPr lIns="182880" rIns="0" anchor="ctr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4100514"/>
            <a:ext cx="1280160" cy="731520"/>
          </a:xfrm>
          <a:solidFill>
            <a:schemeClr val="tx1">
              <a:lumMod val="75000"/>
              <a:lumOff val="2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txBody>
          <a:bodyPr lIns="122437" rIns="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844169" y="4100514"/>
            <a:ext cx="6723570" cy="731520"/>
          </a:xfr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txBody>
          <a:bodyPr lIns="182880" rIns="0" anchor="ctr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355" y="1588280"/>
            <a:ext cx="3657600" cy="731520"/>
          </a:xfrm>
          <a:solidFill>
            <a:schemeClr val="tx1">
              <a:lumMod val="90000"/>
              <a:lumOff val="10000"/>
              <a:alpha val="80000"/>
            </a:schemeClr>
          </a:solidFill>
          <a:ln w="6350">
            <a:solidFill>
              <a:schemeClr val="tx1">
                <a:lumMod val="90000"/>
                <a:lumOff val="10000"/>
              </a:schemeClr>
            </a:solidFill>
            <a:prstDash val="sysDot"/>
          </a:ln>
        </p:spPr>
        <p:txBody>
          <a:bodyPr wrap="square" lIns="137160" rIns="0"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07993" indent="0">
              <a:buNone/>
              <a:defRPr sz="1800" b="1"/>
            </a:lvl2pPr>
            <a:lvl3pPr marL="815986" indent="0">
              <a:buNone/>
              <a:defRPr sz="1600" b="1"/>
            </a:lvl3pPr>
            <a:lvl4pPr marL="1223978" indent="0">
              <a:buNone/>
              <a:defRPr sz="1400" b="1"/>
            </a:lvl4pPr>
            <a:lvl5pPr marL="1631971" indent="0">
              <a:buNone/>
              <a:defRPr sz="1400" b="1"/>
            </a:lvl5pPr>
            <a:lvl6pPr marL="2039964" indent="0">
              <a:buNone/>
              <a:defRPr sz="1400" b="1"/>
            </a:lvl6pPr>
            <a:lvl7pPr marL="2447957" indent="0">
              <a:buNone/>
              <a:defRPr sz="1400" b="1"/>
            </a:lvl7pPr>
            <a:lvl8pPr marL="2855949" indent="0">
              <a:buNone/>
              <a:defRPr sz="1400" b="1"/>
            </a:lvl8pPr>
            <a:lvl9pPr marL="326394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355" y="2320248"/>
            <a:ext cx="3657600" cy="3474720"/>
          </a:xfrm>
          <a:ln w="6350">
            <a:solidFill>
              <a:schemeClr val="tx1">
                <a:lumMod val="90000"/>
                <a:lumOff val="10000"/>
              </a:schemeClr>
            </a:solidFill>
            <a:prstDash val="sysDot"/>
          </a:ln>
        </p:spPr>
        <p:txBody>
          <a:bodyPr lIns="137160" tIns="81598" rIns="0"/>
          <a:lstStyle>
            <a:lvl1pPr marL="168275" indent="-168275"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styles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8280"/>
            <a:ext cx="3657600" cy="731520"/>
          </a:xfrm>
          <a:solidFill>
            <a:schemeClr val="accent1">
              <a:alpha val="80000"/>
            </a:schemeClr>
          </a:solidFill>
          <a:ln w="6350">
            <a:solidFill>
              <a:schemeClr val="accent1"/>
            </a:solidFill>
            <a:prstDash val="sysDot"/>
          </a:ln>
        </p:spPr>
        <p:txBody>
          <a:bodyPr wrap="square" lIns="137160" rIns="0"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07993" indent="0">
              <a:buNone/>
              <a:defRPr sz="1800" b="1"/>
            </a:lvl2pPr>
            <a:lvl3pPr marL="815986" indent="0">
              <a:buNone/>
              <a:defRPr sz="1600" b="1"/>
            </a:lvl3pPr>
            <a:lvl4pPr marL="1223978" indent="0">
              <a:buNone/>
              <a:defRPr sz="1400" b="1"/>
            </a:lvl4pPr>
            <a:lvl5pPr marL="1631971" indent="0">
              <a:buNone/>
              <a:defRPr sz="1400" b="1"/>
            </a:lvl5pPr>
            <a:lvl6pPr marL="2039964" indent="0">
              <a:buNone/>
              <a:defRPr sz="1400" b="1"/>
            </a:lvl6pPr>
            <a:lvl7pPr marL="2447957" indent="0">
              <a:buNone/>
              <a:defRPr sz="1400" b="1"/>
            </a:lvl7pPr>
            <a:lvl8pPr marL="2855949" indent="0">
              <a:buNone/>
              <a:defRPr sz="1400" b="1"/>
            </a:lvl8pPr>
            <a:lvl9pPr marL="326394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0248"/>
            <a:ext cx="3657600" cy="3474720"/>
          </a:xfrm>
          <a:ln w="6350">
            <a:solidFill>
              <a:schemeClr val="accent1"/>
            </a:solidFill>
            <a:prstDash val="sysDot"/>
          </a:ln>
        </p:spPr>
        <p:txBody>
          <a:bodyPr lIns="137160" tIns="81598" rIns="0"/>
          <a:lstStyle>
            <a:lvl1pPr marL="168275" indent="-168275"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styles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640" y="6426054"/>
            <a:ext cx="435935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98" tIns="40799" rIns="81598" bIns="40799" numCol="1" anchor="b" anchorCtr="0" compatLnSpc="1">
            <a:prstTxWarp prst="textNoShape">
              <a:avLst/>
            </a:prstTxWarp>
          </a:bodyPr>
          <a:lstStyle>
            <a:lvl1pPr algn="l">
              <a:defRPr sz="900" b="0">
                <a:latin typeface="Arial" charset="0"/>
              </a:defRPr>
            </a:lvl1pPr>
          </a:lstStyle>
          <a:p>
            <a:fld id="{D9571C82-2BE0-4285-A64F-896636C9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69913" y="2148600"/>
            <a:ext cx="2623511" cy="1828800"/>
          </a:xfrm>
          <a:solidFill>
            <a:schemeClr val="bg1"/>
          </a:solidFill>
          <a:ln w="6350">
            <a:solidFill>
              <a:schemeClr val="accent5"/>
            </a:solidFill>
          </a:ln>
          <a:effectLst/>
        </p:spPr>
        <p:txBody>
          <a:bodyPr lIns="137160" tIns="91440"/>
          <a:lstStyle>
            <a:lvl1pPr>
              <a:spcAft>
                <a:spcPts val="268"/>
              </a:spcAft>
              <a:buClr>
                <a:schemeClr val="accent5"/>
              </a:buClr>
              <a:defRPr sz="1600"/>
            </a:lvl1pPr>
            <a:lvl2pPr>
              <a:spcAft>
                <a:spcPts val="268"/>
              </a:spcAft>
              <a:buClr>
                <a:schemeClr val="accent5"/>
              </a:buClr>
              <a:defRPr sz="1600"/>
            </a:lvl2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71C82-2BE0-4285-A64F-896636C96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44" y="2148600"/>
            <a:ext cx="2623511" cy="1828800"/>
          </a:xfrm>
          <a:solidFill>
            <a:schemeClr val="bg1"/>
          </a:solidFill>
          <a:ln w="6350">
            <a:solidFill>
              <a:schemeClr val="tx1">
                <a:lumMod val="90000"/>
                <a:lumOff val="10000"/>
              </a:schemeClr>
            </a:solidFill>
          </a:ln>
          <a:effectLst/>
        </p:spPr>
        <p:txBody>
          <a:bodyPr lIns="137160" tIns="91440"/>
          <a:lstStyle>
            <a:lvl1pPr>
              <a:spcAft>
                <a:spcPts val="268"/>
              </a:spcAft>
              <a:buClr>
                <a:schemeClr val="tx1">
                  <a:lumMod val="90000"/>
                  <a:lumOff val="10000"/>
                </a:schemeClr>
              </a:buClr>
              <a:defRPr sz="1600"/>
            </a:lvl1pPr>
            <a:lvl2pPr>
              <a:spcAft>
                <a:spcPts val="268"/>
              </a:spcAft>
              <a:buClr>
                <a:schemeClr val="tx1">
                  <a:lumMod val="90000"/>
                  <a:lumOff val="10000"/>
                </a:schemeClr>
              </a:buClr>
              <a:defRPr sz="1600"/>
            </a:lvl2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27" y="2148600"/>
            <a:ext cx="2623511" cy="1828800"/>
          </a:xfrm>
          <a:solidFill>
            <a:schemeClr val="bg1"/>
          </a:solidFill>
          <a:ln w="6350">
            <a:solidFill>
              <a:schemeClr val="accent1"/>
            </a:solidFill>
          </a:ln>
          <a:effectLst/>
        </p:spPr>
        <p:txBody>
          <a:bodyPr lIns="137160" tIns="91440"/>
          <a:lstStyle>
            <a:lvl1pPr>
              <a:spcAft>
                <a:spcPts val="268"/>
              </a:spcAft>
              <a:buClr>
                <a:schemeClr val="accent1"/>
              </a:buClr>
              <a:defRPr sz="1600"/>
            </a:lvl1pPr>
            <a:lvl2pPr>
              <a:spcAft>
                <a:spcPts val="268"/>
              </a:spcAft>
              <a:buClr>
                <a:schemeClr val="accent1"/>
              </a:buClr>
              <a:defRPr sz="1600"/>
            </a:lvl2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9913" y="1446213"/>
            <a:ext cx="2623511" cy="699601"/>
          </a:xfrm>
          <a:solidFill>
            <a:schemeClr val="accent5"/>
          </a:solidFill>
          <a:ln w="6350">
            <a:solidFill>
              <a:schemeClr val="accent5"/>
            </a:solidFill>
          </a:ln>
          <a:effectLst/>
        </p:spPr>
        <p:txBody>
          <a:bodyPr lIns="40812" rIns="40812" anchor="ctr" anchorCtr="0">
            <a:norm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60244" y="1446213"/>
            <a:ext cx="2623511" cy="699601"/>
          </a:xfrm>
          <a:solidFill>
            <a:schemeClr val="tx1">
              <a:lumMod val="90000"/>
              <a:lumOff val="10000"/>
            </a:schemeClr>
          </a:solidFill>
          <a:ln w="6350">
            <a:solidFill>
              <a:schemeClr val="tx1">
                <a:lumMod val="90000"/>
                <a:lumOff val="10000"/>
              </a:schemeClr>
            </a:solidFill>
          </a:ln>
          <a:effectLst/>
        </p:spPr>
        <p:txBody>
          <a:bodyPr lIns="40812" rIns="40812" anchor="ctr" anchorCtr="0">
            <a:norm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944227" y="1446213"/>
            <a:ext cx="2623511" cy="699601"/>
          </a:xfrm>
          <a:solidFill>
            <a:schemeClr val="accent1"/>
          </a:solidFill>
          <a:ln w="6350">
            <a:solidFill>
              <a:schemeClr val="accent1"/>
            </a:solidFill>
          </a:ln>
          <a:effectLst/>
        </p:spPr>
        <p:txBody>
          <a:bodyPr lIns="40812" rIns="40812" anchor="ctr" anchorCtr="0">
            <a:norm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617030"/>
            <a:ext cx="9144000" cy="124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3506" y="3749810"/>
            <a:ext cx="7296989" cy="1430181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426" y="5189135"/>
            <a:ext cx="7296989" cy="94183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681266" y="1097281"/>
            <a:ext cx="4259017" cy="271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46789"/>
            <a:ext cx="7315200" cy="422275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presenter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0525803-38A6-4710-84DC-270B774C9F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77" y="0"/>
            <a:ext cx="7997825" cy="11430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436688"/>
            <a:ext cx="7997825" cy="4525963"/>
          </a:xfrm>
        </p:spPr>
        <p:txBody>
          <a:bodyPr lIns="0" tIns="0" rIns="0" bIns="0"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30238" indent="-230188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30288" indent="-231775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840" y="6137797"/>
            <a:ext cx="569913" cy="365125"/>
          </a:xfrm>
        </p:spPr>
        <p:txBody>
          <a:bodyPr/>
          <a:lstStyle/>
          <a:p>
            <a:fld id="{B0525803-38A6-4710-84DC-270B774C9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333795"/>
            <a:ext cx="9144000" cy="2524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681265" y="1759644"/>
            <a:ext cx="4259017" cy="271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177" y="1256339"/>
            <a:ext cx="7997825" cy="4114802"/>
          </a:xfrm>
        </p:spPr>
        <p:txBody>
          <a:bodyPr anchor="ctr" anchorCtr="0">
            <a:norm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40" y="6137797"/>
            <a:ext cx="56991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B0525803-38A6-4710-84DC-270B774C9F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177" y="1256339"/>
            <a:ext cx="7997825" cy="4114802"/>
          </a:xfrm>
        </p:spPr>
        <p:txBody>
          <a:bodyPr anchor="ctr" anchorCtr="0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40" y="6137797"/>
            <a:ext cx="56991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defRPr>
            </a:lvl1pPr>
          </a:lstStyle>
          <a:p>
            <a:fld id="{B0525803-38A6-4710-84DC-270B774C9F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30847" y="6325437"/>
            <a:ext cx="1417055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|</a:t>
            </a:r>
            <a:r>
              <a:rPr lang="en-US" sz="12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 </a:t>
            </a:r>
            <a:r>
              <a:rPr lang="en-US" sz="1200" b="1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rPr>
              <a:t>launch</a:t>
            </a:r>
            <a:r>
              <a:rPr lang="en-US" sz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rPr>
              <a:t>solutions.com</a:t>
            </a:r>
            <a:endParaRPr lang="en-US" sz="1200" dirty="0">
              <a:solidFill>
                <a:schemeClr val="tx1">
                  <a:lumMod val="10000"/>
                  <a:lumOff val="9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177" y="1256339"/>
            <a:ext cx="7997825" cy="4114802"/>
          </a:xfrm>
        </p:spPr>
        <p:txBody>
          <a:bodyPr anchor="ctr" anchorCtr="0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40" y="6137797"/>
            <a:ext cx="56991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defRPr>
            </a:lvl1pPr>
          </a:lstStyle>
          <a:p>
            <a:fld id="{B0525803-38A6-4710-84DC-270B774C9F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30847" y="6325437"/>
            <a:ext cx="1417055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|</a:t>
            </a:r>
            <a:r>
              <a:rPr lang="en-US" sz="12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 </a:t>
            </a:r>
            <a:r>
              <a:rPr lang="en-US" sz="1200" b="1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rPr>
              <a:t>launch</a:t>
            </a:r>
            <a:r>
              <a:rPr lang="en-US" sz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rPr>
              <a:t>solutions.com</a:t>
            </a:r>
            <a:endParaRPr lang="en-US" sz="1200" dirty="0">
              <a:solidFill>
                <a:schemeClr val="tx1">
                  <a:lumMod val="10000"/>
                  <a:lumOff val="9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177" y="1256339"/>
            <a:ext cx="7997825" cy="4114802"/>
          </a:xfrm>
        </p:spPr>
        <p:txBody>
          <a:bodyPr anchor="ctr" anchorCtr="0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40" y="6137797"/>
            <a:ext cx="56991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defRPr>
            </a:lvl1pPr>
          </a:lstStyle>
          <a:p>
            <a:fld id="{B0525803-38A6-4710-84DC-270B774C9F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30847" y="6325437"/>
            <a:ext cx="1417055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|</a:t>
            </a:r>
            <a:r>
              <a:rPr lang="en-US" sz="12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 </a:t>
            </a:r>
            <a:r>
              <a:rPr lang="en-US" sz="1200" b="1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rPr>
              <a:t>launch</a:t>
            </a:r>
            <a:r>
              <a:rPr lang="en-US" sz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rPr>
              <a:t>solutions.com</a:t>
            </a:r>
            <a:endParaRPr lang="en-US" sz="1200" dirty="0">
              <a:solidFill>
                <a:schemeClr val="tx1">
                  <a:lumMod val="10000"/>
                  <a:lumOff val="9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7462042" y="5824496"/>
            <a:ext cx="1258832" cy="651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177" y="0"/>
            <a:ext cx="7997825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913" y="1436688"/>
            <a:ext cx="7997825" cy="4843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40" y="6137797"/>
            <a:ext cx="56991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B0525803-38A6-4710-84DC-270B774C9F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0847" y="6325437"/>
            <a:ext cx="1417055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US" sz="1200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launch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solutions.com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8" r:id="rId3"/>
    <p:sldLayoutId id="2147483650" r:id="rId4"/>
    <p:sldLayoutId id="2147483651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6" r:id="rId12"/>
    <p:sldLayoutId id="2147483663" r:id="rId13"/>
    <p:sldLayoutId id="2147483664" r:id="rId14"/>
    <p:sldLayoutId id="2147483665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2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30188" indent="-2301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Verdana" pitchFamily="34" charset="0"/>
          <a:cs typeface="Verdana" pitchFamily="34" charset="0"/>
        </a:defRPr>
      </a:lvl1pPr>
      <a:lvl2pPr marL="630238" indent="-2301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marL="1030288" indent="-231775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aunchsolutions.com" TargetMode="External"/><Relationship Id="rId2" Type="http://schemas.openxmlformats.org/officeDocument/2006/relationships/hyperlink" Target="http://www.launchsolutions.com/contact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aunchsolution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Trade </a:t>
            </a:r>
            <a:r>
              <a:rPr lang="en-US" dirty="0" smtClean="0"/>
              <a:t>Show </a:t>
            </a: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new booth staff &amp; attendees</a:t>
            </a:r>
            <a:endParaRPr lang="en-US" sz="2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/ Questions?</a:t>
            </a:r>
            <a:endParaRPr lang="en-US" dirty="0"/>
          </a:p>
        </p:txBody>
      </p: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If you have comments or questions about improving your trade show impact, </a:t>
            </a:r>
            <a:r>
              <a:rPr lang="en-US" sz="3200" i="1" dirty="0" smtClean="0">
                <a:hlinkClick r:id="rId2"/>
              </a:rPr>
              <a:t>contact us</a:t>
            </a:r>
            <a:r>
              <a:rPr lang="en-US" sz="3200" i="1" dirty="0" smtClean="0"/>
              <a:t> for a free 30-minute consultation.</a:t>
            </a:r>
            <a:endParaRPr lang="en-US" sz="3200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5803-38A6-4710-84DC-270B774C9F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180" y="3573235"/>
            <a:ext cx="3715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Arial" pitchFamily="34" charset="0"/>
              </a:rPr>
              <a:t>Launch Team, Inc</a:t>
            </a:r>
            <a:endParaRPr lang="en-US" sz="20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000" b="0" dirty="0" smtClean="0">
                <a:latin typeface="Calibri" pitchFamily="34" charset="0"/>
                <a:cs typeface="Arial" pitchFamily="34" charset="0"/>
              </a:rPr>
              <a:t>19 Prince Street</a:t>
            </a:r>
            <a:r>
              <a:rPr lang="en-US" sz="2000" b="0" dirty="0" smtClean="0">
                <a:latin typeface="Calibri" pitchFamily="34" charset="0"/>
                <a:cs typeface="Arial" pitchFamily="34" charset="0"/>
              </a:rPr>
              <a:t> </a:t>
            </a:r>
            <a:br>
              <a:rPr lang="en-US" sz="2000" b="0" dirty="0" smtClean="0">
                <a:latin typeface="Calibri" pitchFamily="34" charset="0"/>
                <a:cs typeface="Arial" pitchFamily="34" charset="0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</a:rPr>
              <a:t>Rochester, NY </a:t>
            </a:r>
            <a:r>
              <a:rPr lang="en-US" sz="2000" b="0" dirty="0" smtClean="0">
                <a:latin typeface="Calibri" pitchFamily="34" charset="0"/>
                <a:cs typeface="Arial" pitchFamily="34" charset="0"/>
              </a:rPr>
              <a:t>14607</a:t>
            </a:r>
            <a:endParaRPr lang="en-US" sz="2000" b="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Arial" pitchFamily="34" charset="0"/>
              </a:rPr>
              <a:t>585.256.1640</a:t>
            </a:r>
          </a:p>
          <a:p>
            <a:r>
              <a:rPr lang="en-US" sz="2000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  <a:hlinkClick r:id="rId3"/>
              </a:rPr>
              <a:t>info@launchsolutions.com</a:t>
            </a:r>
            <a:endParaRPr lang="en-US" sz="2000" dirty="0" smtClean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  <a:hlinkClick r:id="rId4"/>
              </a:rPr>
              <a:t>www.launchsolutions.com</a:t>
            </a:r>
            <a:endParaRPr lang="en-US" sz="2000" b="1" dirty="0" smtClean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the show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Your role: brand ambassador</a:t>
            </a:r>
          </a:p>
          <a:p>
            <a:r>
              <a:rPr lang="en-US" dirty="0" smtClean="0"/>
              <a:t>Company message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5803-38A6-4710-84DC-270B774C9F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Trade Show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1C82-2BE0-4285-A64F-896636C966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(Attendee titles &amp; your target customer profile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52012" y="1588577"/>
            <a:ext cx="7415725" cy="822960"/>
          </a:xfrm>
          <a:prstGeom prst="roundRect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40799" rIns="81598" bIns="40799" rtlCol="0" anchor="ctr"/>
          <a:lstStyle/>
          <a:p>
            <a:pPr marL="152999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# of leads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Pentagon 10"/>
          <p:cNvSpPr>
            <a:spLocks noChangeAspect="1"/>
          </p:cNvSpPr>
          <p:nvPr/>
        </p:nvSpPr>
        <p:spPr>
          <a:xfrm>
            <a:off x="569913" y="1778985"/>
            <a:ext cx="864416" cy="44887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98" tIns="40799" rIns="81598" bIns="40799" rtlCol="0" anchor="ctr"/>
          <a:lstStyle/>
          <a:p>
            <a:pPr algn="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52012" y="2549079"/>
            <a:ext cx="7415725" cy="822960"/>
          </a:xfrm>
          <a:prstGeom prst="roundRect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40799" rIns="81598" bIns="40799" rtlCol="0" anchor="ctr"/>
          <a:lstStyle/>
          <a:p>
            <a:pPr marL="152999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#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deals/new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customers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Pentagon 26"/>
          <p:cNvSpPr>
            <a:spLocks noChangeAspect="1"/>
          </p:cNvSpPr>
          <p:nvPr/>
        </p:nvSpPr>
        <p:spPr>
          <a:xfrm>
            <a:off x="569913" y="2739488"/>
            <a:ext cx="864416" cy="44887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98" tIns="40799" rIns="81598" bIns="40799" rtlCol="0" anchor="ctr"/>
          <a:lstStyle/>
          <a:p>
            <a:pPr algn="r"/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52012" y="3491073"/>
            <a:ext cx="7415725" cy="822960"/>
          </a:xfrm>
          <a:prstGeom prst="roundRect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40799" rIns="81598" bIns="40799" rtlCol="0" anchor="ctr"/>
          <a:lstStyle/>
          <a:p>
            <a:pPr marL="152999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Opportunities / PR exposure / product insights/etc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Pentagon 28"/>
          <p:cNvSpPr>
            <a:spLocks noChangeAspect="1"/>
          </p:cNvSpPr>
          <p:nvPr/>
        </p:nvSpPr>
        <p:spPr>
          <a:xfrm>
            <a:off x="569913" y="3681481"/>
            <a:ext cx="864416" cy="44887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98" tIns="40799" rIns="81598" bIns="40799" rtlCol="0" anchor="ctr"/>
          <a:lstStyle/>
          <a:p>
            <a:pPr algn="r"/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52012" y="4451573"/>
            <a:ext cx="7415725" cy="822960"/>
          </a:xfrm>
          <a:prstGeom prst="roundRect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40799" rIns="81598" bIns="40799" rtlCol="0" anchor="ctr"/>
          <a:lstStyle/>
          <a:p>
            <a:pPr marL="152999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Competitive research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Pentagon 30"/>
          <p:cNvSpPr>
            <a:spLocks noChangeAspect="1"/>
          </p:cNvSpPr>
          <p:nvPr/>
        </p:nvSpPr>
        <p:spPr>
          <a:xfrm>
            <a:off x="569913" y="4634236"/>
            <a:ext cx="864416" cy="44887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98" tIns="40799" rIns="81598" bIns="40799" rtlCol="0" anchor="ctr"/>
          <a:lstStyle/>
          <a:p>
            <a:pPr algn="r"/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5803-38A6-4710-84DC-270B774C9F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 as Brand Ambassador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You represent the company as soon as you arrive at the airport</a:t>
            </a:r>
          </a:p>
          <a:p>
            <a:r>
              <a:rPr lang="en-US" sz="2000" b="1" dirty="0" smtClean="0"/>
              <a:t>Dress for Business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You’ll meet some of your best contacts in transit.</a:t>
            </a:r>
          </a:p>
          <a:p>
            <a:r>
              <a:rPr lang="en-US" sz="2000" b="1" dirty="0" smtClean="0"/>
              <a:t>Confidentiality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Our company will never be one to disparage the competition or discuss </a:t>
            </a:r>
            <a:br>
              <a:rPr lang="en-US" sz="2000" dirty="0" smtClean="0"/>
            </a:br>
            <a:r>
              <a:rPr lang="en-US" sz="2000" dirty="0" smtClean="0"/>
              <a:t>our customers in public. Use first names only — no last names, no company names in any public place. Review &amp; consider all NDAs in place.</a:t>
            </a:r>
          </a:p>
          <a:p>
            <a:r>
              <a:rPr lang="en-US" sz="2000" b="1" dirty="0" smtClean="0"/>
              <a:t>Professionalism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Business etiquette applies throughout the trip – keep </a:t>
            </a:r>
            <a:br>
              <a:rPr lang="en-US" sz="2000" dirty="0" smtClean="0"/>
            </a:br>
            <a:r>
              <a:rPr lang="en-US" sz="2000" dirty="0" smtClean="0"/>
              <a:t>alcohol in check.</a:t>
            </a:r>
          </a:p>
          <a:p>
            <a:r>
              <a:rPr lang="en-US" sz="2000" b="1" dirty="0" smtClean="0"/>
              <a:t>Relationship Building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Free time should be spent with current and prospective customers whenever possible.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5803-38A6-4710-84DC-270B774C9F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Greet prospects in the aisle</a:t>
            </a:r>
          </a:p>
          <a:p>
            <a:r>
              <a:rPr lang="en-US" smtClean="0"/>
              <a:t>Use your product demo or giveaways to engage people (“play” and invite them to play)</a:t>
            </a:r>
          </a:p>
          <a:p>
            <a:r>
              <a:rPr lang="en-US" smtClean="0"/>
              <a:t>Ask questions: What do they do? What are they looking for at the show? Etc.</a:t>
            </a:r>
          </a:p>
          <a:p>
            <a:r>
              <a:rPr lang="en-US" smtClean="0"/>
              <a:t>Use the visitor lounge to make calls, check email and eat/drink</a:t>
            </a:r>
          </a:p>
          <a:p>
            <a:r>
              <a:rPr lang="en-US" smtClean="0"/>
              <a:t>Practice your pitch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Don’ts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Cell phones or laptops</a:t>
            </a:r>
          </a:p>
          <a:p>
            <a:r>
              <a:rPr lang="en-US" smtClean="0"/>
              <a:t>Visible purses, clutter, personal belongings</a:t>
            </a:r>
          </a:p>
          <a:p>
            <a:r>
              <a:rPr lang="en-US" smtClean="0"/>
              <a:t>Gum or food</a:t>
            </a:r>
          </a:p>
          <a:p>
            <a:r>
              <a:rPr lang="en-US" smtClean="0"/>
              <a:t>Inside in-depth conversations</a:t>
            </a:r>
          </a:p>
          <a:p>
            <a:r>
              <a:rPr lang="en-US" smtClean="0"/>
              <a:t>Sitting (“hiding out”) behind the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Booth Staff Guidelines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1C82-2BE0-4285-A64F-896636C966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9791796XSm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75" t="-192" r="22737" b="4250"/>
          <a:stretch>
            <a:fillRect/>
          </a:stretch>
        </p:blipFill>
        <p:spPr>
          <a:xfrm>
            <a:off x="1652688" y="1436688"/>
            <a:ext cx="1919681" cy="500003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Wear?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5803-38A6-4710-84DC-270B774C9FF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iStock_000014526815Smal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72" t="5479" r="17995" b="4110"/>
          <a:stretch>
            <a:fillRect/>
          </a:stretch>
        </p:blipFill>
        <p:spPr>
          <a:xfrm flipH="1">
            <a:off x="5416657" y="1166247"/>
            <a:ext cx="2181746" cy="5345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8977" y="1859797"/>
            <a:ext cx="3026045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Calibri" pitchFamily="34" charset="0"/>
              </a:rPr>
              <a:t>Comfortable shoes!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[15 second introduction]</a:t>
            </a:r>
          </a:p>
          <a:p>
            <a:r>
              <a:rPr lang="en-US" dirty="0" smtClean="0"/>
              <a:t>[Booth script]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5803-38A6-4710-84DC-270B774C9F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1C82-2BE0-4285-A64F-896636C966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Show Schedule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Day 1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9913" y="4192121"/>
            <a:ext cx="8819991" cy="1883215"/>
          </a:xfrm>
          <a:prstGeom prst="rect">
            <a:avLst/>
          </a:prstGeom>
        </p:spPr>
        <p:txBody>
          <a:bodyPr lIns="0" tIns="0" rIns="0" bIns="0"/>
          <a:lstStyle/>
          <a:p>
            <a:pPr marL="205479" marR="0" lvl="0" indent="-205479" algn="l" defTabSz="816248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78A222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Free time? </a:t>
            </a:r>
          </a:p>
          <a:p>
            <a:pPr marL="230188" lvl="1" indent="-230188" defTabSz="816248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Walk the floor, visit customer and partner booths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230188" lvl="1" indent="-230188" defTabSz="816248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Check out emerging technologies, ask lots of questions</a:t>
            </a:r>
          </a:p>
          <a:p>
            <a:pPr marL="230188" lvl="1" indent="-230188" defTabSz="816248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Attend a conference networking event</a:t>
            </a:r>
          </a:p>
          <a:p>
            <a:pPr marL="230188" lvl="1" indent="-230188" defTabSz="816248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Bring giveaways/info to fellow exhibitors who may be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prospects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UNCH_Presentation">
  <a:themeElements>
    <a:clrScheme name="LAUNCH">
      <a:dk1>
        <a:srgbClr val="2C2C2C"/>
      </a:dk1>
      <a:lt1>
        <a:sysClr val="window" lastClr="FFFFFF"/>
      </a:lt1>
      <a:dk2>
        <a:srgbClr val="A2A16B"/>
      </a:dk2>
      <a:lt2>
        <a:srgbClr val="BFB792"/>
      </a:lt2>
      <a:accent1>
        <a:srgbClr val="0C464F"/>
      </a:accent1>
      <a:accent2>
        <a:srgbClr val="0F6773"/>
      </a:accent2>
      <a:accent3>
        <a:srgbClr val="63AFBA"/>
      </a:accent3>
      <a:accent4>
        <a:srgbClr val="6C574A"/>
      </a:accent4>
      <a:accent5>
        <a:srgbClr val="573543"/>
      </a:accent5>
      <a:accent6>
        <a:srgbClr val="5E7136"/>
      </a:accent6>
      <a:hlink>
        <a:srgbClr val="0F6773"/>
      </a:hlink>
      <a:folHlink>
        <a:srgbClr val="606060"/>
      </a:folHlink>
    </a:clrScheme>
    <a:fontScheme name="LAUNCH">
      <a:majorFont>
        <a:latin typeface="Libre Baskerville"/>
        <a:ea typeface=""/>
        <a:cs typeface=""/>
      </a:majorFont>
      <a:minorFont>
        <a:latin typeface="Univers LT Std 57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LAUNCH_Presentation</Template>
  <TotalTime>43</TotalTime>
  <Words>306</Words>
  <Application>Microsoft Office PowerPoint</Application>
  <PresentationFormat>On-screen Show (4:3)</PresentationFormat>
  <Paragraphs>74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Calibri</vt:lpstr>
      <vt:lpstr>Verdana</vt:lpstr>
      <vt:lpstr>Univers LT Std 57 Cn</vt:lpstr>
      <vt:lpstr>LAUNCH_Presentation</vt:lpstr>
      <vt:lpstr>Trade Show Training</vt:lpstr>
      <vt:lpstr>What We Will Cover Today</vt:lpstr>
      <vt:lpstr>About the Trade Show</vt:lpstr>
      <vt:lpstr>Our Goals</vt:lpstr>
      <vt:lpstr>You as Brand Ambassador</vt:lpstr>
      <vt:lpstr>Booth Staff Guidelines</vt:lpstr>
      <vt:lpstr>What Should I Wear?</vt:lpstr>
      <vt:lpstr>Our Message</vt:lpstr>
      <vt:lpstr>Our Show Schedule</vt:lpstr>
      <vt:lpstr>Next Steps / Questions?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Show Training</dc:title>
  <dc:creator>user</dc:creator>
  <cp:lastModifiedBy>user</cp:lastModifiedBy>
  <cp:revision>4</cp:revision>
  <dcterms:created xsi:type="dcterms:W3CDTF">2015-11-02T03:26:44Z</dcterms:created>
  <dcterms:modified xsi:type="dcterms:W3CDTF">2015-11-02T04:10:10Z</dcterms:modified>
</cp:coreProperties>
</file>